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9" r:id="rId15"/>
    <p:sldId id="271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5D632-CDE0-47C6-BC7C-1A1F75068A7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4E7E4-E57A-462A-A4D6-163F48DDF9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Social</a:t>
            </a:r>
            <a:r>
              <a:rPr lang="en-US" baseline="0" dirty="0" smtClean="0"/>
              <a:t> support base for “At-Risk” students</a:t>
            </a:r>
          </a:p>
          <a:p>
            <a:pPr>
              <a:buFontTx/>
              <a:buNone/>
            </a:pPr>
            <a:r>
              <a:rPr lang="en-US" baseline="0" dirty="0" smtClean="0"/>
              <a:t>- Building and maintaining enthusiasm for teaching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E7E4-E57A-462A-A4D6-163F48DDF94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EBF3402-7E23-46C3-B876-6A6B3EC92219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C9A250B-FBFD-4E6C-B16D-150641CA4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blc.camp9.org/" TargetMode="External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psteineducation.com/hom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Team Based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By: Yvette </a:t>
            </a:r>
            <a:r>
              <a:rPr lang="en-US" dirty="0" err="1" smtClean="0"/>
              <a:t>Heasley</a:t>
            </a:r>
            <a:endParaRPr lang="en-US" dirty="0" smtClean="0"/>
          </a:p>
          <a:p>
            <a:r>
              <a:rPr lang="en-US" dirty="0" smtClean="0"/>
              <a:t>		Frazier Mountain High School</a:t>
            </a:r>
          </a:p>
          <a:p>
            <a:r>
              <a:rPr lang="en-US" dirty="0" smtClean="0"/>
              <a:t>				</a:t>
            </a:r>
            <a:r>
              <a:rPr lang="en-US" dirty="0" err="1" smtClean="0"/>
              <a:t>ComTec</a:t>
            </a:r>
            <a:r>
              <a:rPr lang="en-US" dirty="0" smtClean="0"/>
              <a:t> Academy</a:t>
            </a:r>
            <a:endParaRPr lang="en-US" dirty="0"/>
          </a:p>
        </p:txBody>
      </p:sp>
      <p:pic>
        <p:nvPicPr>
          <p:cNvPr id="10" name="Picture 9" descr="IMG_2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152400"/>
            <a:ext cx="6324600" cy="421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  <p:sndAc>
      <p:stSnd>
        <p:snd r:embed="rId2" name="Josh Smith Intro 03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006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Classroom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2209800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dirty="0" smtClean="0"/>
              <a:t>Allows for personal attention despite class size.</a:t>
            </a:r>
          </a:p>
          <a:p>
            <a:r>
              <a:rPr lang="en-US" dirty="0" smtClean="0"/>
              <a:t>Team mentality provides a “we’re in this together” bond.</a:t>
            </a:r>
          </a:p>
          <a:p>
            <a:r>
              <a:rPr lang="en-US" dirty="0" smtClean="0"/>
              <a:t>Feedback from multiple sources helps with time management. </a:t>
            </a:r>
          </a:p>
          <a:p>
            <a:r>
              <a:rPr lang="en-US" dirty="0" smtClean="0"/>
              <a:t>Allows instructor to be a coach.</a:t>
            </a:r>
            <a:endParaRPr lang="en-US" dirty="0"/>
          </a:p>
        </p:txBody>
      </p:sp>
      <p:pic>
        <p:nvPicPr>
          <p:cNvPr id="4" name="Picture 3" descr="turnitin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05005">
            <a:off x="1450594" y="3114906"/>
            <a:ext cx="5562600" cy="374998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791200" y="381000"/>
            <a:ext cx="2514600" cy="1015663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eestyle Script" pitchFamily="66" charset="0"/>
              </a:rPr>
              <a:t>“I especially liked the peer essay reviews, they definitely helped me rework my essay.” – Scott A. </a:t>
            </a:r>
            <a:endParaRPr lang="en-US" sz="2000" dirty="0">
              <a:latin typeface="Freestyle Script" pitchFamily="66" charset="0"/>
            </a:endParaRPr>
          </a:p>
        </p:txBody>
      </p:sp>
    </p:spTree>
  </p:cSld>
  <p:clrMapOvr>
    <a:masterClrMapping/>
  </p:clrMapOvr>
  <p:transition>
    <p:fade thruBlk="1"/>
    <p:sndAc>
      <p:stSnd>
        <p:snd r:embed="rId3" name="Josh Smith quote 0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4343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 Assessments and </a:t>
            </a:r>
            <a:br>
              <a:rPr lang="en-US" dirty="0" smtClean="0"/>
            </a:br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105400"/>
            <a:ext cx="7467600" cy="1524000"/>
          </a:xfrm>
        </p:spPr>
        <p:txBody>
          <a:bodyPr/>
          <a:lstStyle/>
          <a:p>
            <a:r>
              <a:rPr lang="en-US" dirty="0" smtClean="0"/>
              <a:t>Student evaluation of test questions.</a:t>
            </a:r>
          </a:p>
          <a:p>
            <a:r>
              <a:rPr lang="en-US" dirty="0" smtClean="0"/>
              <a:t>Team scores logged on TRAT Tracker.</a:t>
            </a:r>
          </a:p>
          <a:p>
            <a:r>
              <a:rPr lang="en-US" dirty="0" smtClean="0"/>
              <a:t>Data collection and analysis.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438400"/>
            <a:ext cx="6400800" cy="26776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eestyle Script" pitchFamily="66" charset="0"/>
              </a:rPr>
              <a:t>“I enjoyed this learning process immensely. I believe my scores were able to rocket up because of this program and I was also able to understand a lot more of the answers. It felt good to look at questions that I would be unsure about by myself and find out that either I was right, or my peers had the same misgivings as I did . . . not only do I think TBL improved our team’s grades, but it let us understand the questions and answers through discussion.” - Robert M. </a:t>
            </a:r>
            <a:endParaRPr lang="en-US" sz="2400" dirty="0">
              <a:latin typeface="Freestyle Script" pitchFamily="66" charset="0"/>
            </a:endParaRPr>
          </a:p>
        </p:txBody>
      </p:sp>
      <p:pic>
        <p:nvPicPr>
          <p:cNvPr id="18" name="Picture 17" descr="IMG_2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33147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  <p:sndAc>
      <p:stSnd>
        <p:snd r:embed="rId2" name="Bobby Mull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1143000"/>
          </a:xfrm>
        </p:spPr>
        <p:txBody>
          <a:bodyPr/>
          <a:lstStyle/>
          <a:p>
            <a:r>
              <a:rPr lang="en-US" dirty="0" smtClean="0"/>
              <a:t>Students Own and </a:t>
            </a:r>
            <a:br>
              <a:rPr lang="en-US" dirty="0" smtClean="0"/>
            </a:br>
            <a:r>
              <a:rPr lang="en-US" dirty="0" smtClean="0"/>
              <a:t>Embrace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2209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Students recognize that they get from their teams what they contribute.</a:t>
            </a:r>
          </a:p>
          <a:p>
            <a:r>
              <a:rPr lang="en-US" dirty="0" smtClean="0"/>
              <a:t>Returns the element of fun to the learning experience.</a:t>
            </a:r>
          </a:p>
          <a:p>
            <a:r>
              <a:rPr lang="en-US" dirty="0" smtClean="0"/>
              <a:t>Creates personal investment in learning.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733800"/>
            <a:ext cx="3124200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eestyle Script" pitchFamily="66" charset="0"/>
              </a:rPr>
              <a:t>“The Team Based Learning process has some great benefits. I like that, when writing an essay, the people in our group can give us feedback to help us get a better grade. Also, I like being able to take a test with a team to either help improve the score or to go over the material again. I really like this style of learning.” – Katie S. </a:t>
            </a:r>
            <a:endParaRPr lang="en-US" sz="2000" dirty="0">
              <a:latin typeface="Freestyle Script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228600"/>
            <a:ext cx="411480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eestyle Script" pitchFamily="66" charset="0"/>
              </a:rPr>
              <a:t>“I really like the Team Based Learning, it gives you the chance to improve your grade and to bond with other students.” – Katelyn C. </a:t>
            </a:r>
            <a:endParaRPr lang="en-US" sz="2400" dirty="0">
              <a:latin typeface="Freestyle Script" pitchFamily="66" charset="0"/>
            </a:endParaRPr>
          </a:p>
        </p:txBody>
      </p:sp>
      <p:pic>
        <p:nvPicPr>
          <p:cNvPr id="8" name="Picture 7" descr="TBL Photos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3962400"/>
            <a:ext cx="4425696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  <p:sndAc>
      <p:stSnd>
        <p:snd r:embed="rId2" name="Katy Shulman 0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BL Photos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0"/>
            <a:ext cx="4425696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Students Own and </a:t>
            </a:r>
            <a:br>
              <a:rPr lang="en-US" dirty="0" smtClean="0"/>
            </a:br>
            <a:r>
              <a:rPr lang="en-US" dirty="0" smtClean="0"/>
              <a:t>Embrace Learning</a:t>
            </a:r>
            <a:endParaRPr lang="en-US" dirty="0"/>
          </a:p>
        </p:txBody>
      </p:sp>
      <p:pic>
        <p:nvPicPr>
          <p:cNvPr id="4" name="Picture 3" descr="IMG_2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33147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G_2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276600"/>
            <a:ext cx="46863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20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6800" y="3581400"/>
            <a:ext cx="37719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20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9000" y="1905000"/>
            <a:ext cx="32004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  <p:sndAc>
      <p:stSnd>
        <p:snd r:embed="rId2" name="Charlie Pivett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467600" cy="99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What Can Go Wrong?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2133600"/>
          </a:xfrm>
        </p:spPr>
        <p:txBody>
          <a:bodyPr/>
          <a:lstStyle/>
          <a:p>
            <a:r>
              <a:rPr lang="en-US" dirty="0" smtClean="0"/>
              <a:t>Failure to create and manage productive teams.</a:t>
            </a:r>
          </a:p>
          <a:p>
            <a:r>
              <a:rPr lang="en-US" dirty="0" smtClean="0"/>
              <a:t>Only doing some parts of the idea</a:t>
            </a:r>
          </a:p>
          <a:p>
            <a:r>
              <a:rPr lang="en-US" dirty="0" smtClean="0"/>
              <a:t>Without Peer Evaluation it is not TBL</a:t>
            </a:r>
          </a:p>
          <a:p>
            <a:r>
              <a:rPr lang="en-US" dirty="0" smtClean="0"/>
              <a:t>Not obtaining student “Buy-In”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3657600"/>
            <a:ext cx="2743200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sz="2400" dirty="0" smtClean="0">
                <a:latin typeface="Freestyle Script" pitchFamily="66" charset="0"/>
              </a:rPr>
              <a:t>I like this way of learning – it helps me learn better. It is also kind of fun, so it works great.” – Calvin K.</a:t>
            </a:r>
            <a:endParaRPr lang="en-US" sz="2400" dirty="0">
              <a:latin typeface="Freestyle Script" pitchFamily="66" charset="0"/>
            </a:endParaRPr>
          </a:p>
        </p:txBody>
      </p:sp>
      <p:pic>
        <p:nvPicPr>
          <p:cNvPr id="6" name="Picture 5" descr="TBL Photos 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505200"/>
            <a:ext cx="4572000" cy="3052329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fade thruBlk="1"/>
    <p:sndAc>
      <p:stSnd>
        <p:snd r:embed="rId2" name="Jacob Perr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467600" cy="6556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Team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467600" cy="4873752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 smtClean="0"/>
              <a:t>1. </a:t>
            </a:r>
            <a:r>
              <a:rPr lang="en-US" sz="1600" dirty="0" smtClean="0"/>
              <a:t> Which is NOT one of the </a:t>
            </a:r>
            <a:r>
              <a:rPr lang="en-US" sz="1600" dirty="0" smtClean="0"/>
              <a:t>four components of TBL</a:t>
            </a:r>
            <a:r>
              <a:rPr lang="en-US" sz="1600" dirty="0" smtClean="0"/>
              <a:t>?</a:t>
            </a:r>
          </a:p>
          <a:p>
            <a:pPr lvl="1">
              <a:buNone/>
            </a:pPr>
            <a:r>
              <a:rPr lang="en-US" sz="1000" dirty="0" smtClean="0"/>
              <a:t>A. Instructor Feedback	B. Teams	C. Accountability		D. Assignment Design</a:t>
            </a:r>
            <a:endParaRPr lang="en-US" sz="1000" dirty="0" smtClean="0"/>
          </a:p>
          <a:p>
            <a:r>
              <a:rPr lang="en-US" sz="1600" dirty="0" smtClean="0"/>
              <a:t>2. IF-AT stands </a:t>
            </a:r>
            <a:r>
              <a:rPr lang="en-US" sz="1600" dirty="0" smtClean="0"/>
              <a:t>for</a:t>
            </a:r>
          </a:p>
          <a:p>
            <a:pPr lvl="1">
              <a:buNone/>
            </a:pPr>
            <a:r>
              <a:rPr lang="en-US" sz="1000" dirty="0" smtClean="0"/>
              <a:t>A. Immediate Feedback Assessment Technique	B. Immediate Feedback Assessment Test</a:t>
            </a:r>
          </a:p>
          <a:p>
            <a:pPr lvl="1">
              <a:buNone/>
            </a:pPr>
            <a:r>
              <a:rPr lang="en-US" sz="1000" dirty="0" smtClean="0"/>
              <a:t>C. Interest Feedback Assessment Test		D. Individual Feedback Assessment Technique</a:t>
            </a:r>
            <a:endParaRPr lang="en-US" sz="1000" dirty="0" smtClean="0"/>
          </a:p>
          <a:p>
            <a:r>
              <a:rPr lang="en-US" sz="1600" dirty="0" smtClean="0"/>
              <a:t>3.Student appeals provide feedback </a:t>
            </a:r>
            <a:r>
              <a:rPr lang="en-US" sz="1600" dirty="0" smtClean="0"/>
              <a:t>for</a:t>
            </a:r>
          </a:p>
          <a:p>
            <a:pPr lvl="1">
              <a:buNone/>
            </a:pPr>
            <a:r>
              <a:rPr lang="en-US" sz="1000" dirty="0" smtClean="0"/>
              <a:t>A. Student Improvement		B. Administrators	C.  Teams	D. Instructors</a:t>
            </a:r>
            <a:endParaRPr lang="en-US" sz="1000" dirty="0" smtClean="0"/>
          </a:p>
          <a:p>
            <a:r>
              <a:rPr lang="en-US" sz="1600" dirty="0" smtClean="0"/>
              <a:t>4. Student appeals must </a:t>
            </a:r>
            <a:r>
              <a:rPr lang="en-US" sz="1600" dirty="0" smtClean="0"/>
              <a:t>be</a:t>
            </a:r>
          </a:p>
          <a:p>
            <a:pPr>
              <a:buNone/>
            </a:pPr>
            <a:r>
              <a:rPr lang="en-US" sz="1000" dirty="0" smtClean="0"/>
              <a:t>	A. presented </a:t>
            </a:r>
            <a:r>
              <a:rPr lang="en-US" sz="1000" dirty="0" smtClean="0"/>
              <a:t>o</a:t>
            </a:r>
            <a:r>
              <a:rPr lang="en-US" sz="1000" dirty="0" smtClean="0"/>
              <a:t>rally	B. </a:t>
            </a:r>
            <a:r>
              <a:rPr lang="en-US" sz="1000" dirty="0" smtClean="0"/>
              <a:t>in essay form		C. in written form	D. written and oral</a:t>
            </a:r>
            <a:endParaRPr lang="en-US" sz="1000" dirty="0" smtClean="0"/>
          </a:p>
          <a:p>
            <a:r>
              <a:rPr lang="en-US" sz="1600" dirty="0" smtClean="0"/>
              <a:t>5. Teams should be established </a:t>
            </a:r>
            <a:r>
              <a:rPr lang="en-US" sz="1600" dirty="0" smtClean="0"/>
              <a:t>for</a:t>
            </a:r>
          </a:p>
          <a:p>
            <a:pPr lvl="1">
              <a:buNone/>
            </a:pPr>
            <a:r>
              <a:rPr lang="en-US" sz="1000" dirty="0" smtClean="0"/>
              <a:t>A. at least a semester	B. each unit	C. one month periods	D. the entire year </a:t>
            </a:r>
            <a:endParaRPr lang="en-US" sz="1000" dirty="0" smtClean="0"/>
          </a:p>
          <a:p>
            <a:r>
              <a:rPr lang="en-US" sz="1600" dirty="0" smtClean="0"/>
              <a:t>6. TBL promotes </a:t>
            </a:r>
            <a:endParaRPr lang="en-US" sz="1600" dirty="0" smtClean="0"/>
          </a:p>
          <a:p>
            <a:pPr lvl="1">
              <a:buNone/>
            </a:pPr>
            <a:r>
              <a:rPr lang="en-US" sz="1000" dirty="0" smtClean="0"/>
              <a:t>A. </a:t>
            </a:r>
            <a:r>
              <a:rPr lang="en-US" sz="1000" dirty="0" smtClean="0"/>
              <a:t>communication</a:t>
            </a:r>
            <a:r>
              <a:rPr lang="en-US" sz="1000" dirty="0" smtClean="0"/>
              <a:t>	B. negotiation		C. collaboration		D. all of these</a:t>
            </a:r>
            <a:endParaRPr lang="en-US" sz="1000" dirty="0" smtClean="0"/>
          </a:p>
          <a:p>
            <a:r>
              <a:rPr lang="en-US" sz="1600" dirty="0" smtClean="0"/>
              <a:t>7. Appeals assist students in learning </a:t>
            </a:r>
            <a:r>
              <a:rPr lang="en-US" sz="1600" dirty="0" smtClean="0"/>
              <a:t>to</a:t>
            </a:r>
          </a:p>
          <a:p>
            <a:pPr lvl="1">
              <a:buNone/>
            </a:pPr>
            <a:r>
              <a:rPr lang="en-US" sz="1000" dirty="0" smtClean="0"/>
              <a:t>A. collaborate	B. create valid arguments	C. question authority	D. all of these</a:t>
            </a:r>
            <a:endParaRPr lang="en-US" sz="1000" dirty="0" smtClean="0"/>
          </a:p>
          <a:p>
            <a:r>
              <a:rPr lang="en-US" sz="1600" dirty="0" smtClean="0"/>
              <a:t>8. Peer reviews reinforce </a:t>
            </a:r>
            <a:endParaRPr lang="en-US" sz="1600" dirty="0" smtClean="0"/>
          </a:p>
          <a:p>
            <a:pPr lvl="1">
              <a:buNone/>
            </a:pPr>
            <a:r>
              <a:rPr lang="en-US" sz="1000" dirty="0" smtClean="0"/>
              <a:t>A. collaboration	B. </a:t>
            </a:r>
            <a:r>
              <a:rPr lang="en-US" sz="1000" dirty="0" smtClean="0"/>
              <a:t>student involvement	C. argumentation	D. negotiation</a:t>
            </a:r>
            <a:endParaRPr lang="en-US" sz="1000" dirty="0" smtClean="0"/>
          </a:p>
          <a:p>
            <a:r>
              <a:rPr lang="en-US" sz="1600" dirty="0" smtClean="0"/>
              <a:t>9. In order to receive the team grade, students must score ___ on the individual exam</a:t>
            </a:r>
            <a:r>
              <a:rPr lang="en-US" sz="1600" dirty="0" smtClean="0"/>
              <a:t>?</a:t>
            </a:r>
          </a:p>
          <a:p>
            <a:pPr lvl="1">
              <a:buNone/>
            </a:pPr>
            <a:r>
              <a:rPr lang="en-US" sz="1100" dirty="0" smtClean="0"/>
              <a:t>A. 60%		B. 70%	C. 80%	D. 90%</a:t>
            </a:r>
            <a:endParaRPr lang="en-US" sz="1100" dirty="0" smtClean="0"/>
          </a:p>
          <a:p>
            <a:r>
              <a:rPr lang="en-US" sz="1600" dirty="0" smtClean="0"/>
              <a:t>10. TBL brings ___ back to learning</a:t>
            </a:r>
            <a:r>
              <a:rPr lang="en-US" sz="1600" dirty="0" smtClean="0"/>
              <a:t>.</a:t>
            </a:r>
          </a:p>
          <a:p>
            <a:pPr lvl="1">
              <a:buNone/>
            </a:pPr>
            <a:r>
              <a:rPr lang="en-US" sz="1100" dirty="0" smtClean="0"/>
              <a:t>A. fun		B. responsibility		C. accountability	D. frustration</a:t>
            </a:r>
            <a:endParaRPr lang="en-US" sz="11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Useful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Michelson, Larry K. et al. </a:t>
            </a:r>
            <a:r>
              <a:rPr lang="en-US" i="1" dirty="0" smtClean="0"/>
              <a:t>Team-Based Learning: Small-Group Learning’s Next Big Step. </a:t>
            </a:r>
            <a:r>
              <a:rPr lang="en-US" dirty="0" smtClean="0"/>
              <a:t>Number 116, Winter 2008.</a:t>
            </a:r>
          </a:p>
          <a:p>
            <a:r>
              <a:rPr lang="en-US" dirty="0" smtClean="0"/>
              <a:t>Team Based Learning website: </a:t>
            </a:r>
            <a:r>
              <a:rPr lang="en-US" dirty="0" smtClean="0">
                <a:hlinkClick r:id="rId3"/>
              </a:rPr>
              <a:t>http://tblc.camp9.org/</a:t>
            </a:r>
            <a:endParaRPr lang="en-US" dirty="0" smtClean="0"/>
          </a:p>
          <a:p>
            <a:pPr lvl="1"/>
            <a:r>
              <a:rPr lang="en-US" dirty="0" smtClean="0"/>
              <a:t>Plethora of information and links to assist in building a TBL classroom</a:t>
            </a:r>
          </a:p>
          <a:p>
            <a:r>
              <a:rPr lang="en-US" dirty="0" smtClean="0"/>
              <a:t>Turnitin.com: online plagiarism and feedback site.</a:t>
            </a:r>
          </a:p>
          <a:p>
            <a:r>
              <a:rPr lang="en-US" dirty="0" smtClean="0"/>
              <a:t>Epstein Educational Enterprises: </a:t>
            </a:r>
            <a:r>
              <a:rPr lang="en-US" dirty="0" smtClean="0">
                <a:hlinkClick r:id="rId4"/>
              </a:rPr>
              <a:t>http://www.epsteineducation.com/home/</a:t>
            </a:r>
            <a:endParaRPr lang="en-US" dirty="0" smtClean="0"/>
          </a:p>
          <a:p>
            <a:pPr lvl="1"/>
            <a:r>
              <a:rPr lang="en-US" dirty="0" smtClean="0"/>
              <a:t>Source for IF-AT scratchers and Test Maker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Four Components of </a:t>
            </a:r>
            <a:br>
              <a:rPr lang="en-US" dirty="0" smtClean="0"/>
            </a:br>
            <a:r>
              <a:rPr lang="en-US" dirty="0" smtClean="0"/>
              <a:t>Team Based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352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Teams: must be properly formed and managed</a:t>
            </a:r>
          </a:p>
          <a:p>
            <a:r>
              <a:rPr lang="en-US" dirty="0" smtClean="0"/>
              <a:t>Accountability: students must be accountable for the quality of their individual and team work</a:t>
            </a:r>
          </a:p>
          <a:p>
            <a:r>
              <a:rPr lang="en-US" dirty="0" smtClean="0"/>
              <a:t>Feedback: must be timely and frequent</a:t>
            </a:r>
          </a:p>
          <a:p>
            <a:r>
              <a:rPr lang="en-US" dirty="0" smtClean="0"/>
              <a:t>Assignment Design: team assignments must promote both learning and team development</a:t>
            </a:r>
          </a:p>
          <a:p>
            <a:pPr lvl="4"/>
            <a:endParaRPr lang="en-US" dirty="0" smtClean="0"/>
          </a:p>
          <a:p>
            <a:pPr lvl="8" algn="r"/>
            <a:r>
              <a:rPr lang="en-US" sz="800" dirty="0" smtClean="0"/>
              <a:t>Source: </a:t>
            </a:r>
            <a:r>
              <a:rPr lang="en-US" sz="800" dirty="0" err="1" smtClean="0"/>
              <a:t>Micaelson</a:t>
            </a:r>
            <a:r>
              <a:rPr lang="en-US" sz="800" dirty="0" smtClean="0"/>
              <a:t>, Larry: </a:t>
            </a:r>
            <a:r>
              <a:rPr lang="en-US" sz="800" i="1" dirty="0" smtClean="0"/>
              <a:t>Team Based Learning: Small-Group Learning’s Next Big Step</a:t>
            </a:r>
          </a:p>
        </p:txBody>
      </p:sp>
      <p:pic>
        <p:nvPicPr>
          <p:cNvPr id="15" name="Picture 14" descr="IMG_2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4267200"/>
            <a:ext cx="3657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5562600" cy="579438"/>
          </a:xfrm>
        </p:spPr>
        <p:txBody>
          <a:bodyPr/>
          <a:lstStyle/>
          <a:p>
            <a:r>
              <a:rPr lang="en-US" dirty="0" smtClean="0"/>
              <a:t>Why Team Based Learning?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838200"/>
            <a:ext cx="7467600" cy="487375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Real-World Learning Techniques</a:t>
            </a:r>
          </a:p>
          <a:p>
            <a:r>
              <a:rPr lang="en-US" dirty="0" smtClean="0"/>
              <a:t>Accountability – Student and Teacher</a:t>
            </a:r>
          </a:p>
          <a:p>
            <a:r>
              <a:rPr lang="en-US" dirty="0" smtClean="0"/>
              <a:t>Immediate Feedback and Review</a:t>
            </a:r>
          </a:p>
          <a:p>
            <a:r>
              <a:rPr lang="en-US" dirty="0" smtClean="0"/>
              <a:t>Improves Attendance and Preparedness</a:t>
            </a:r>
          </a:p>
          <a:p>
            <a:r>
              <a:rPr lang="en-US" dirty="0" smtClean="0"/>
              <a:t>Instructs Discernment and Negotiation</a:t>
            </a:r>
          </a:p>
          <a:p>
            <a:r>
              <a:rPr lang="en-US" dirty="0" smtClean="0"/>
              <a:t>Promotes Collaborative and Social Experiences</a:t>
            </a:r>
          </a:p>
          <a:p>
            <a:r>
              <a:rPr lang="en-US" dirty="0" smtClean="0"/>
              <a:t>Classroom Management</a:t>
            </a:r>
          </a:p>
          <a:p>
            <a:r>
              <a:rPr lang="en-US" dirty="0" smtClean="0"/>
              <a:t>Improves Assessment and Data Analysis</a:t>
            </a:r>
          </a:p>
          <a:p>
            <a:r>
              <a:rPr lang="en-US" dirty="0" smtClean="0"/>
              <a:t>Students Own and Embrace Learning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921244">
            <a:off x="6003031" y="526908"/>
            <a:ext cx="2514600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Freestyle Script" pitchFamily="66" charset="0"/>
              </a:rPr>
              <a:t>“TBL is more about learning rather than getting a good grade – which is what education is supposed to be about.”  - Amelia N. </a:t>
            </a:r>
            <a:endParaRPr lang="en-US" sz="2400" dirty="0">
              <a:latin typeface="Freestyle Script" pitchFamily="66" charset="0"/>
            </a:endParaRPr>
          </a:p>
        </p:txBody>
      </p:sp>
      <p:pic>
        <p:nvPicPr>
          <p:cNvPr id="5" name="Picture 4" descr="IMG_2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4495800"/>
            <a:ext cx="37719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>
    <p:fade thruBlk="1"/>
    <p:sndAc>
      <p:stSnd>
        <p:snd r:embed="rId2" name="Izzy (2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Real-World </a:t>
            </a:r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2743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Why do we isolate student learning? </a:t>
            </a:r>
          </a:p>
          <a:p>
            <a:r>
              <a:rPr lang="en-US" dirty="0" smtClean="0"/>
              <a:t>Shouldn’t learning be a collaborative endeavor? </a:t>
            </a:r>
          </a:p>
          <a:p>
            <a:r>
              <a:rPr lang="en-US" dirty="0" smtClean="0"/>
              <a:t>How do each of us work in the real world? </a:t>
            </a:r>
          </a:p>
          <a:p>
            <a:r>
              <a:rPr lang="en-US" dirty="0" smtClean="0"/>
              <a:t>Students should be prepared for </a:t>
            </a:r>
            <a:r>
              <a:rPr lang="en-US" dirty="0" smtClean="0"/>
              <a:t>real-world </a:t>
            </a:r>
            <a:r>
              <a:rPr lang="en-US" dirty="0" smtClean="0"/>
              <a:t>experiences.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8600" y="4572000"/>
            <a:ext cx="38862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Freestyle Script" pitchFamily="66" charset="0"/>
              </a:rPr>
              <a:t>“The TBL process was a good process that allowed the student to get a better chance at learning the material because we could talk it over with a teammate.” – Paul C.</a:t>
            </a:r>
            <a:endParaRPr lang="en-US" sz="2400" dirty="0">
              <a:latin typeface="Freestyle Script" pitchFamily="66" charset="0"/>
            </a:endParaRPr>
          </a:p>
        </p:txBody>
      </p:sp>
      <p:pic>
        <p:nvPicPr>
          <p:cNvPr id="6" name="Picture 5" descr="comtect_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495800"/>
            <a:ext cx="2971800" cy="21379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 thruBlk="1"/>
    <p:sndAc>
      <p:stSnd>
        <p:snd r:embed="rId2" name="Steven Paniagu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Accountability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733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Students are accountable to themselves and to their teammates.</a:t>
            </a:r>
          </a:p>
          <a:p>
            <a:r>
              <a:rPr lang="en-US" dirty="0" smtClean="0"/>
              <a:t>Teachers are accountable to students through written appeals. </a:t>
            </a:r>
          </a:p>
          <a:p>
            <a:r>
              <a:rPr lang="en-US" dirty="0" smtClean="0"/>
              <a:t>Assessments and assignments are written to reflect CA Content Standards and Expected </a:t>
            </a:r>
            <a:r>
              <a:rPr lang="en-US" dirty="0" err="1" smtClean="0"/>
              <a:t>Schoolwide</a:t>
            </a:r>
            <a:r>
              <a:rPr lang="en-US" dirty="0" smtClean="0"/>
              <a:t> Learning Results.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858385">
            <a:off x="4781281" y="4326806"/>
            <a:ext cx="3581400" cy="16312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Freestyle Script" pitchFamily="66" charset="0"/>
              </a:rPr>
              <a:t>“Our team was great! We always got high scores on tests and got along doing it. We made sure there was a good reason to pick the answers we picked and, if we were wrong, we were all wrong.” </a:t>
            </a:r>
          </a:p>
          <a:p>
            <a:r>
              <a:rPr lang="en-US" sz="2000" dirty="0" smtClean="0">
                <a:latin typeface="Freestyle Script" pitchFamily="66" charset="0"/>
              </a:rPr>
              <a:t>- Jason R.</a:t>
            </a:r>
            <a:endParaRPr lang="en-US" sz="2000" dirty="0">
              <a:latin typeface="Freestyle Script" pitchFamily="66" charset="0"/>
            </a:endParaRPr>
          </a:p>
        </p:txBody>
      </p:sp>
      <p:pic>
        <p:nvPicPr>
          <p:cNvPr id="5" name="Picture 4" descr="graph_school_test_scores.ph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4495800"/>
            <a:ext cx="3352800" cy="208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  <p:sndAc>
      <p:stSnd>
        <p:snd r:embed="rId2" name="Jason Rivett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Immediate Feedback and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657600"/>
            <a:ext cx="7467600" cy="2743200"/>
          </a:xfr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IF-AT Assessment </a:t>
            </a:r>
            <a:r>
              <a:rPr lang="en-US" dirty="0" smtClean="0"/>
              <a:t>Form (Immediate Feedback Assessment Technique)</a:t>
            </a:r>
            <a:endParaRPr lang="en-US" dirty="0" smtClean="0"/>
          </a:p>
          <a:p>
            <a:r>
              <a:rPr lang="en-US" dirty="0" smtClean="0"/>
              <a:t>Immediate Review of Correct Answers</a:t>
            </a:r>
          </a:p>
          <a:p>
            <a:r>
              <a:rPr lang="en-US" dirty="0" smtClean="0"/>
              <a:t>Allows Students to Avoid the “Deeper Hole”</a:t>
            </a:r>
          </a:p>
          <a:p>
            <a:r>
              <a:rPr lang="en-US" dirty="0" smtClean="0"/>
              <a:t>Alleviates Class Time for Review</a:t>
            </a:r>
          </a:p>
          <a:p>
            <a:r>
              <a:rPr lang="en-US" dirty="0" smtClean="0"/>
              <a:t>Directed Feedback via Written Appeals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1676400"/>
            <a:ext cx="4648200" cy="163121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Freestyle Script" pitchFamily="66" charset="0"/>
              </a:rPr>
              <a:t>“The TBL Process, I feel, is a good process. It gives the students a chance to discuss the questions and to have a better understanding of the test questions. This process helps students realize their mistakes and the appeals process is especially nice to have.” </a:t>
            </a:r>
          </a:p>
          <a:p>
            <a:r>
              <a:rPr lang="en-US" sz="2000" dirty="0" smtClean="0">
                <a:latin typeface="Freestyle Script" pitchFamily="66" charset="0"/>
              </a:rPr>
              <a:t>– Jackie H.</a:t>
            </a:r>
            <a:endParaRPr lang="en-US" sz="2000" dirty="0">
              <a:latin typeface="Freestyle Script" pitchFamily="66" charset="0"/>
            </a:endParaRPr>
          </a:p>
        </p:txBody>
      </p:sp>
      <p:pic>
        <p:nvPicPr>
          <p:cNvPr id="6" name="Picture 5" descr="demo_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447800"/>
            <a:ext cx="2133599" cy="2060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  <p:sndAc>
      <p:stSnd>
        <p:snd r:embed="rId2" name="Crystal Walk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808038"/>
          </a:xfrm>
        </p:spPr>
        <p:txBody>
          <a:bodyPr/>
          <a:lstStyle/>
          <a:p>
            <a:r>
              <a:rPr lang="en-US" dirty="0" smtClean="0"/>
              <a:t>Improves Attendance and Preparedness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7467600" cy="38862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Attendance is mandatory on test day in order to qualify for team grade.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Students prepare for assessment and discussion that will take place on team day or suffer negative evaluation.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Students are often more motivated by fellow students than their instructor.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4267200"/>
            <a:ext cx="3733800" cy="230832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Right"/>
            <a:lightRig rig="balanced" dir="t">
              <a:rot lat="0" lon="0" rev="0"/>
            </a:lightRig>
          </a:scene3d>
          <a:sp3d>
            <a:bevelT w="47625" h="69850" prst="divot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Freestyle Script" pitchFamily="66" charset="0"/>
              </a:rPr>
              <a:t>“Some positives would be that you have a lot better chance of passing. Also, I got a lot happier when getting a question right. Some negatives would be that some members have attendance problems.” </a:t>
            </a:r>
          </a:p>
          <a:p>
            <a:r>
              <a:rPr lang="en-US" sz="2400" dirty="0" smtClean="0">
                <a:latin typeface="Freestyle Script" pitchFamily="66" charset="0"/>
              </a:rPr>
              <a:t>– Mike T.</a:t>
            </a:r>
            <a:endParaRPr lang="en-US" sz="2400" dirty="0">
              <a:latin typeface="Freestyle Script" pitchFamily="66" charset="0"/>
            </a:endParaRPr>
          </a:p>
        </p:txBody>
      </p:sp>
      <p:pic>
        <p:nvPicPr>
          <p:cNvPr id="8" name="Picture 7" descr="TBL Photos 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3962400"/>
            <a:ext cx="3810000" cy="2543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 thruBlk="1"/>
    <p:sndAc>
      <p:stSnd>
        <p:snd r:embed="rId2" name="Brian Graff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4648200" cy="1143000"/>
          </a:xfrm>
        </p:spPr>
        <p:txBody>
          <a:bodyPr/>
          <a:lstStyle/>
          <a:p>
            <a:r>
              <a:rPr lang="en-US" dirty="0" smtClean="0"/>
              <a:t>Instructs Discernment</a:t>
            </a:r>
            <a:br>
              <a:rPr lang="en-US" dirty="0" smtClean="0"/>
            </a:br>
            <a:r>
              <a:rPr lang="en-US" dirty="0" smtClean="0"/>
              <a:t> and Negotiation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514600"/>
            <a:ext cx="7467600" cy="4191000"/>
          </a:xfrm>
          <a:ln w="76200">
            <a:solidFill>
              <a:schemeClr val="accent1">
                <a:lumMod val="75000"/>
              </a:schemeClr>
            </a:solidFill>
            <a:prstDash val="sysDot"/>
          </a:ln>
        </p:spPr>
        <p:txBody>
          <a:bodyPr/>
          <a:lstStyle/>
          <a:p>
            <a:r>
              <a:rPr lang="en-US" dirty="0" smtClean="0"/>
              <a:t>Questions are structured so students will think critically and carefully about their choices.</a:t>
            </a:r>
          </a:p>
          <a:p>
            <a:r>
              <a:rPr lang="en-US" dirty="0" smtClean="0"/>
              <a:t>Students learn to form arguments in order to persuade teammates.</a:t>
            </a:r>
          </a:p>
          <a:p>
            <a:r>
              <a:rPr lang="en-US" dirty="0" smtClean="0"/>
              <a:t>Students listen to other perspectives and concede their own and others’ points of view.</a:t>
            </a:r>
          </a:p>
          <a:p>
            <a:r>
              <a:rPr lang="en-US" dirty="0" smtClean="0"/>
              <a:t>Students form supportable arguments for the written appeals process.</a:t>
            </a:r>
          </a:p>
          <a:p>
            <a:r>
              <a:rPr lang="en-US" dirty="0" smtClean="0"/>
              <a:t>Students are reflective regarding personal performance and the performance of teammates.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381000"/>
            <a:ext cx="3352800" cy="1938992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Freestyle Script" pitchFamily="66" charset="0"/>
              </a:rPr>
              <a:t>“I definitely prefer this style of learning. I didn’t like it at first, but once I got more involved in the program, I felt more comfortable. If I made mistakes, I was always able to understand the error that I made through my team.” – Meagan W. </a:t>
            </a:r>
            <a:endParaRPr lang="en-US" sz="2000" dirty="0">
              <a:latin typeface="Freestyle Script" pitchFamily="66" charset="0"/>
            </a:endParaRPr>
          </a:p>
        </p:txBody>
      </p:sp>
      <p:pic>
        <p:nvPicPr>
          <p:cNvPr id="5" name="Picture 4" descr="IMG_2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52400"/>
            <a:ext cx="4610100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  <p:sndAc>
      <p:stSnd>
        <p:snd r:embed="rId2" name="Raven Ar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Promotes Collaborative and </a:t>
            </a:r>
            <a:br>
              <a:rPr lang="en-US" dirty="0" smtClean="0"/>
            </a:br>
            <a:r>
              <a:rPr lang="en-US" dirty="0" smtClean="0"/>
              <a:t>Social Experiences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124200"/>
          </a:xfr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Students develop relationships in their teams with each member contributing.</a:t>
            </a:r>
          </a:p>
          <a:p>
            <a:r>
              <a:rPr lang="en-US" dirty="0" smtClean="0"/>
              <a:t>Students learn to discuss their point of view openly and listen to others’ perspectives.</a:t>
            </a:r>
          </a:p>
          <a:p>
            <a:r>
              <a:rPr lang="en-US" dirty="0" smtClean="0"/>
              <a:t>Students succeed or fail together.</a:t>
            </a:r>
          </a:p>
          <a:p>
            <a:r>
              <a:rPr lang="en-US" dirty="0" smtClean="0"/>
              <a:t>Students provide critical analysis of each other’s work through assessments and peer reviews. </a:t>
            </a:r>
          </a:p>
        </p:txBody>
      </p:sp>
      <p:pic>
        <p:nvPicPr>
          <p:cNvPr id="4" name="Picture 3" descr="team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4567428"/>
            <a:ext cx="2667000" cy="196024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95800" y="4495800"/>
            <a:ext cx="3429000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eestyle Script" pitchFamily="66" charset="0"/>
              </a:rPr>
              <a:t>“I really liked the way we could all work together to find the right answer. It helped me discuss my answer, which I thought was right, and then be open-minded about other answers. It created a really good listening and discussing experience. It also gave the Academy that ‘separating’ difference.” - Ariel H.</a:t>
            </a:r>
            <a:endParaRPr lang="en-US" sz="2000" dirty="0">
              <a:latin typeface="Freestyle Script" pitchFamily="66" charset="0"/>
            </a:endParaRPr>
          </a:p>
        </p:txBody>
      </p:sp>
    </p:spTree>
  </p:cSld>
  <p:clrMapOvr>
    <a:masterClrMapping/>
  </p:clrMapOvr>
  <p:transition>
    <p:fade thruBlk="1"/>
    <p:sndAc>
      <p:stSnd>
        <p:snd r:embed="rId2" name="Danielle Culv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707</TotalTime>
  <Words>1193</Words>
  <Application>Microsoft Office PowerPoint</Application>
  <PresentationFormat>On-screen Show (4:3)</PresentationFormat>
  <Paragraphs>117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Oriel</vt:lpstr>
      <vt:lpstr>Team Based Learning</vt:lpstr>
      <vt:lpstr>Four Components of  Team Based Learning</vt:lpstr>
      <vt:lpstr>Why Team Based Learning? </vt:lpstr>
      <vt:lpstr>Real-World Learning</vt:lpstr>
      <vt:lpstr>Accountability</vt:lpstr>
      <vt:lpstr>Immediate Feedback and Review</vt:lpstr>
      <vt:lpstr>Improves Attendance and Preparedness</vt:lpstr>
      <vt:lpstr>Instructs Discernment  and Negotiation</vt:lpstr>
      <vt:lpstr>Promotes Collaborative and  Social Experiences</vt:lpstr>
      <vt:lpstr>Classroom Management</vt:lpstr>
      <vt:lpstr>Improve Assessments and  Data Analysis</vt:lpstr>
      <vt:lpstr>Students Own and  Embrace Learning</vt:lpstr>
      <vt:lpstr>Students Own and  Embrace Learning</vt:lpstr>
      <vt:lpstr>What Can Go Wrong? </vt:lpstr>
      <vt:lpstr>Team Quiz</vt:lpstr>
      <vt:lpstr>Useful Resources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Based Learning</dc:title>
  <dc:creator>Yvette</dc:creator>
  <cp:lastModifiedBy>Yvette</cp:lastModifiedBy>
  <cp:revision>94</cp:revision>
  <dcterms:created xsi:type="dcterms:W3CDTF">2011-02-20T22:50:43Z</dcterms:created>
  <dcterms:modified xsi:type="dcterms:W3CDTF">2011-03-03T23:23:11Z</dcterms:modified>
</cp:coreProperties>
</file>